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4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96" y="-5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4201C-5CB2-B144-BF25-D52FEA780E74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32BDF-4367-5949-B15B-BBBBAD11B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1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-Global PV capacity in 2012 was nearly 100 times what it was in 2000 (REN21 Renewables 2013 Global Status Report)</a:t>
            </a:r>
          </a:p>
          <a:p>
            <a:r>
              <a:rPr lang="en-US" dirty="0" smtClean="0"/>
              <a:t>-Thin-film solar cells are predicted</a:t>
            </a:r>
            <a:r>
              <a:rPr lang="en-US" baseline="0" dirty="0" smtClean="0"/>
              <a:t> to become the dominant type of </a:t>
            </a:r>
            <a:r>
              <a:rPr lang="en-US" baseline="0" dirty="0" err="1" smtClean="0"/>
              <a:t>photovoltaics</a:t>
            </a:r>
            <a:r>
              <a:rPr lang="en-US" baseline="0" dirty="0" smtClean="0"/>
              <a:t> in the coming decades</a:t>
            </a:r>
          </a:p>
          <a:p>
            <a:r>
              <a:rPr lang="en-US" dirty="0" smtClean="0"/>
              <a:t>-lower efficiency than more traditional</a:t>
            </a:r>
            <a:r>
              <a:rPr lang="en-US" baseline="0" dirty="0" smtClean="0"/>
              <a:t> silicon PVs, but are cheaper to produce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CdTe</a:t>
            </a:r>
            <a:r>
              <a:rPr lang="en-US" baseline="0" dirty="0" smtClean="0"/>
              <a:t> most popular thin-film technology</a:t>
            </a:r>
          </a:p>
          <a:p>
            <a:r>
              <a:rPr lang="en-US" baseline="0" dirty="0" smtClean="0"/>
              <a:t>-2011: 8% of total PV production and continuing to grow (</a:t>
            </a:r>
            <a:r>
              <a:rPr lang="en-US" baseline="0" dirty="0" err="1" smtClean="0"/>
              <a:t>Fraunhofer</a:t>
            </a:r>
            <a:r>
              <a:rPr lang="en-US" baseline="0" dirty="0" smtClean="0"/>
              <a:t> institute for solar energy systems ISE, </a:t>
            </a:r>
            <a:r>
              <a:rPr lang="en-US" baseline="0" dirty="0" err="1" smtClean="0"/>
              <a:t>Photovoltaics</a:t>
            </a:r>
            <a:r>
              <a:rPr lang="en-US" baseline="0" dirty="0" smtClean="0"/>
              <a:t> report, Dec 2012)</a:t>
            </a:r>
          </a:p>
          <a:p>
            <a:r>
              <a:rPr lang="en-US" baseline="0" dirty="0" smtClean="0"/>
              <a:t>-warranties typically 20-25 years, approaching real first wave of solar disposal</a:t>
            </a:r>
          </a:p>
          <a:p>
            <a:r>
              <a:rPr lang="en-US" baseline="0" dirty="0" smtClean="0"/>
              <a:t>-no real regulations in US currently</a:t>
            </a:r>
          </a:p>
          <a:p>
            <a:r>
              <a:rPr lang="en-US" baseline="0" dirty="0" smtClean="0"/>
              <a:t>-EU regulates that majority must be recycled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2BDF-4367-5949-B15B-BBBBAD11B3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3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-Cadmium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kidney and lung damage, suspected carcinogen</a:t>
            </a:r>
          </a:p>
          <a:p>
            <a:r>
              <a:rPr lang="en-US" baseline="0" dirty="0" smtClean="0">
                <a:sym typeface="Wingdings"/>
              </a:rPr>
              <a:t>-Tellurium very rare and valuable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32BDF-4367-5949-B15B-BBBBAD11B3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4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444" y="6073619"/>
            <a:ext cx="780549" cy="647856"/>
          </a:xfrm>
          <a:prstGeom prst="rect">
            <a:avLst/>
          </a:prstGeom>
        </p:spPr>
      </p:pic>
      <p:pic>
        <p:nvPicPr>
          <p:cNvPr id="8" name="Picture 4" descr="ua_logo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979" y="6123737"/>
            <a:ext cx="7429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29972" y="6073619"/>
            <a:ext cx="513655" cy="7293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4343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74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0B3A23A-A43B-0342-AF32-C8F8CB06A9EA}" type="datetimeFigureOut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68462B0-834E-5B4E-A78F-B58DAA1EE3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101768"/>
            <a:ext cx="8056563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Toxicity Potential of Thin-Film Solar Panels in Municipal Waste Landfills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549275" y="2818783"/>
            <a:ext cx="8056563" cy="1500187"/>
          </a:xfrm>
        </p:spPr>
        <p:txBody>
          <a:bodyPr>
            <a:normAutofit/>
          </a:bodyPr>
          <a:lstStyle/>
          <a:p>
            <a:r>
              <a:rPr lang="en-US" b="1" dirty="0" smtClean="0"/>
              <a:t>Jeannie Wilkening</a:t>
            </a:r>
          </a:p>
          <a:p>
            <a:r>
              <a:rPr lang="en-US" dirty="0" smtClean="0"/>
              <a:t>Reyes Sierra, Jim A. Field, and Adriana Ramos-Ruiz</a:t>
            </a:r>
          </a:p>
          <a:p>
            <a:r>
              <a:rPr lang="en-US" dirty="0" smtClean="0"/>
              <a:t>Chemical and Environmental Engineering Department</a:t>
            </a:r>
          </a:p>
          <a:p>
            <a:r>
              <a:rPr lang="en-US" dirty="0" smtClean="0"/>
              <a:t>University of Arizona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408" y="4963583"/>
            <a:ext cx="1312809" cy="1752600"/>
          </a:xfrm>
          <a:prstGeom prst="rect">
            <a:avLst/>
          </a:prstGeom>
        </p:spPr>
      </p:pic>
      <p:pic>
        <p:nvPicPr>
          <p:cNvPr id="5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5413744"/>
            <a:ext cx="126047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1334" y="4338691"/>
            <a:ext cx="474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Arizona Space Grant Consortium Symposium</a:t>
            </a:r>
          </a:p>
          <a:p>
            <a:pPr algn="ctr"/>
            <a:r>
              <a:rPr lang="en-US" dirty="0" smtClean="0"/>
              <a:t>April 12, 2014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83" y="5180223"/>
            <a:ext cx="1598083" cy="13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9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4024585" cy="4343400"/>
          </a:xfrm>
        </p:spPr>
        <p:txBody>
          <a:bodyPr/>
          <a:lstStyle/>
          <a:p>
            <a:r>
              <a:rPr lang="en-US" dirty="0" smtClean="0"/>
              <a:t>UA/NASA Space Grant Program</a:t>
            </a:r>
          </a:p>
          <a:p>
            <a:r>
              <a:rPr lang="en-US" dirty="0" smtClean="0"/>
              <a:t>Adriana Ramos-Ruiz</a:t>
            </a:r>
          </a:p>
          <a:p>
            <a:r>
              <a:rPr lang="en-US" dirty="0" smtClean="0"/>
              <a:t>Dr. Reyes Sierra</a:t>
            </a:r>
          </a:p>
          <a:p>
            <a:r>
              <a:rPr lang="en-US" dirty="0" smtClean="0"/>
              <a:t>Dr. Jim Field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997" y="2374312"/>
            <a:ext cx="2122664" cy="2833756"/>
          </a:xfrm>
          <a:prstGeom prst="rect">
            <a:avLst/>
          </a:prstGeom>
        </p:spPr>
      </p:pic>
      <p:pic>
        <p:nvPicPr>
          <p:cNvPr id="5" name="Picture 4" descr="ua_logo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123" y="1692557"/>
            <a:ext cx="1996424" cy="169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504" y="4078982"/>
            <a:ext cx="2281400" cy="189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9275" y="1600201"/>
            <a:ext cx="4225925" cy="4343400"/>
          </a:xfrm>
        </p:spPr>
        <p:txBody>
          <a:bodyPr/>
          <a:lstStyle/>
          <a:p>
            <a:r>
              <a:rPr lang="en-US" dirty="0"/>
              <a:t>Huge increases in global solar photovoltaic capacity in recent years</a:t>
            </a:r>
          </a:p>
          <a:p>
            <a:r>
              <a:rPr lang="en-US" dirty="0"/>
              <a:t>Use of thin-film </a:t>
            </a:r>
            <a:r>
              <a:rPr lang="en-US" dirty="0" err="1"/>
              <a:t>photovoltaics</a:t>
            </a:r>
            <a:r>
              <a:rPr lang="en-US" dirty="0"/>
              <a:t> is growing</a:t>
            </a:r>
          </a:p>
          <a:p>
            <a:r>
              <a:rPr lang="en-US" dirty="0"/>
              <a:t>Uncertainty regarding disposal</a:t>
            </a:r>
          </a:p>
          <a:p>
            <a:endParaRPr lang="en-US" dirty="0"/>
          </a:p>
        </p:txBody>
      </p:sp>
      <p:pic>
        <p:nvPicPr>
          <p:cNvPr id="8" name="Picture 7" descr="3605306968_6f6f89261e_z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08" y="2162812"/>
            <a:ext cx="3660392" cy="24307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26850" y="6596159"/>
            <a:ext cx="15279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courtesy Mike Baker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447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CdTe</a:t>
            </a:r>
            <a:r>
              <a:rPr lang="en-US" dirty="0" smtClean="0"/>
              <a:t> Thin-Film </a:t>
            </a:r>
            <a:r>
              <a:rPr lang="en-US" dirty="0" err="1" smtClean="0"/>
              <a:t>Photovoltaics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406472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Cadmium (Cd)</a:t>
            </a:r>
          </a:p>
          <a:p>
            <a:pPr lvl="1"/>
            <a:r>
              <a:rPr lang="en-US" dirty="0" smtClean="0"/>
              <a:t>Serious health effects</a:t>
            </a:r>
          </a:p>
          <a:p>
            <a:pPr lvl="1"/>
            <a:r>
              <a:rPr lang="en-US" dirty="0" smtClean="0"/>
              <a:t>Maximum contaminant level (MCL) = .005 mg/L</a:t>
            </a:r>
          </a:p>
          <a:p>
            <a:pPr lvl="1"/>
            <a:r>
              <a:rPr lang="en-US" dirty="0" smtClean="0"/>
              <a:t>Toxicity characteristic leaching procedure (TCLP) limit= 1 mg/L</a:t>
            </a:r>
          </a:p>
          <a:p>
            <a:r>
              <a:rPr lang="en-US" b="1" dirty="0" smtClean="0"/>
              <a:t>Tellurium (</a:t>
            </a:r>
            <a:r>
              <a:rPr lang="en-US" b="1" dirty="0" err="1" smtClean="0"/>
              <a:t>Te</a:t>
            </a:r>
            <a:r>
              <a:rPr lang="en-US" b="1" dirty="0" smtClean="0"/>
              <a:t>)</a:t>
            </a:r>
          </a:p>
          <a:p>
            <a:pPr lvl="1"/>
            <a:r>
              <a:rPr lang="en-US" dirty="0" smtClean="0"/>
              <a:t>Rare and valuable</a:t>
            </a:r>
          </a:p>
          <a:p>
            <a:pPr lvl="1"/>
            <a:r>
              <a:rPr lang="en-US" dirty="0" smtClean="0"/>
              <a:t>Not regulated by Environmental Protection Agency (EPA)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rcRect t="16756" b="16756"/>
          <a:stretch>
            <a:fillRect/>
          </a:stretch>
        </p:blipFill>
        <p:spPr>
          <a:xfrm>
            <a:off x="5189116" y="2516416"/>
            <a:ext cx="3512787" cy="19318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7603" y="6569171"/>
            <a:ext cx="24810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 Credit: National Renewable Energy Laboratory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66806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dirty="0" err="1" smtClean="0"/>
              <a:t>CdTe</a:t>
            </a:r>
            <a:r>
              <a:rPr lang="en-US" dirty="0" smtClean="0"/>
              <a:t> thin-film </a:t>
            </a:r>
            <a:r>
              <a:rPr lang="en-US" dirty="0" err="1" smtClean="0"/>
              <a:t>photovoltaics</a:t>
            </a:r>
            <a:r>
              <a:rPr lang="en-US" dirty="0" smtClean="0"/>
              <a:t> pose a toxicity hazard under municipal landfill conditions?</a:t>
            </a:r>
          </a:p>
          <a:p>
            <a:r>
              <a:rPr lang="en-US" dirty="0" smtClean="0"/>
              <a:t>Are the risks different under different landfill conditions?</a:t>
            </a:r>
          </a:p>
        </p:txBody>
      </p:sp>
      <p:pic>
        <p:nvPicPr>
          <p:cNvPr id="4" name="Picture 3" descr="6589525327_8241b690c3_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756" y="3415637"/>
            <a:ext cx="3780132" cy="2527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6849" y="6416177"/>
            <a:ext cx="1617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 courtesy Wisconsin Department of Natural Resources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6139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3415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Set up two anaerobic reactors</a:t>
            </a:r>
          </a:p>
          <a:p>
            <a:pPr lvl="1"/>
            <a:r>
              <a:rPr lang="en-US" b="1" dirty="0" smtClean="0"/>
              <a:t>pH 7 and pH 5</a:t>
            </a:r>
          </a:p>
          <a:p>
            <a:r>
              <a:rPr lang="en-US" dirty="0" smtClean="0"/>
              <a:t>Effluent collected periodically over 2 months</a:t>
            </a:r>
          </a:p>
          <a:p>
            <a:r>
              <a:rPr lang="en-US" dirty="0" smtClean="0"/>
              <a:t>Used inductively coupled plasma optical emission spectrometry (ICP) to measure levels of tellurium and cadmium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1" y="873062"/>
            <a:ext cx="2535770" cy="339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r="10315"/>
          <a:stretch/>
        </p:blipFill>
        <p:spPr bwMode="auto">
          <a:xfrm>
            <a:off x="5050097" y="3204535"/>
            <a:ext cx="1726360" cy="29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0377" y="6586238"/>
            <a:ext cx="2033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Images courtesy Adriana Ramos-Ruiz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05036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Callout 1 9"/>
          <p:cNvSpPr/>
          <p:nvPr/>
        </p:nvSpPr>
        <p:spPr>
          <a:xfrm>
            <a:off x="734204" y="4195990"/>
            <a:ext cx="1885104" cy="1366606"/>
          </a:xfrm>
          <a:prstGeom prst="borderCallout1">
            <a:avLst>
              <a:gd name="adj1" fmla="val 109323"/>
              <a:gd name="adj2" fmla="val 167871"/>
              <a:gd name="adj3" fmla="val 49400"/>
              <a:gd name="adj4" fmla="val 99163"/>
            </a:avLst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3100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3100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754042" y="1369121"/>
            <a:ext cx="1974399" cy="1914782"/>
          </a:xfrm>
          <a:prstGeom prst="borderCallout1">
            <a:avLst>
              <a:gd name="adj1" fmla="val 157404"/>
              <a:gd name="adj2" fmla="val 188077"/>
              <a:gd name="adj3" fmla="val 49288"/>
              <a:gd name="adj4" fmla="val 98853"/>
            </a:avLst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3000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30000"/>
                </a:schemeClr>
              </a:gs>
            </a:gsLst>
            <a:path path="circle">
              <a:fillToRect l="100000" t="100000" r="100000" b="100000"/>
            </a:path>
            <a:tileRect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5045"/>
            <a:ext cx="8042276" cy="799657"/>
          </a:xfrm>
        </p:spPr>
        <p:txBody>
          <a:bodyPr/>
          <a:lstStyle/>
          <a:p>
            <a:r>
              <a:rPr lang="en-US" dirty="0" smtClean="0"/>
              <a:t>Reactor Set-Up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859504" y="1666754"/>
            <a:ext cx="1736282" cy="4166887"/>
            <a:chOff x="2059783" y="437540"/>
            <a:chExt cx="3147634" cy="6166179"/>
          </a:xfrm>
        </p:grpSpPr>
        <p:pic>
          <p:nvPicPr>
            <p:cNvPr id="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9783" y="971492"/>
              <a:ext cx="3147634" cy="5632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597886" y="437540"/>
              <a:ext cx="0" cy="52694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883023" y="1369120"/>
            <a:ext cx="20835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Reactor Contents:</a:t>
            </a:r>
          </a:p>
          <a:p>
            <a:r>
              <a:rPr lang="en-US" dirty="0" smtClean="0"/>
              <a:t>-Anaerobic sludge</a:t>
            </a:r>
          </a:p>
          <a:p>
            <a:r>
              <a:rPr lang="en-US" dirty="0" smtClean="0"/>
              <a:t>-Solar film and glass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043" y="4195189"/>
            <a:ext cx="185534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Influent:</a:t>
            </a:r>
          </a:p>
          <a:p>
            <a:r>
              <a:rPr lang="en-US" dirty="0" smtClean="0"/>
              <a:t>-Volatile fatty acids (VFA)</a:t>
            </a:r>
          </a:p>
          <a:p>
            <a:r>
              <a:rPr lang="en-US" dirty="0" smtClean="0"/>
              <a:t>-Inorganic ions</a:t>
            </a:r>
          </a:p>
          <a:p>
            <a:r>
              <a:rPr lang="en-US" b="1" u="sng" dirty="0" smtClean="0"/>
              <a:t> </a:t>
            </a:r>
          </a:p>
          <a:p>
            <a:endParaRPr lang="en-US" dirty="0"/>
          </a:p>
        </p:txBody>
      </p:sp>
      <p:sp>
        <p:nvSpPr>
          <p:cNvPr id="12" name="Line Callout 1 11"/>
          <p:cNvSpPr/>
          <p:nvPr/>
        </p:nvSpPr>
        <p:spPr>
          <a:xfrm>
            <a:off x="6255714" y="1329557"/>
            <a:ext cx="1215310" cy="1078997"/>
          </a:xfrm>
          <a:prstGeom prst="borderCallout1">
            <a:avLst>
              <a:gd name="adj1" fmla="val 51031"/>
              <a:gd name="adj2" fmla="val -1152"/>
              <a:gd name="adj3" fmla="val 57226"/>
              <a:gd name="adj4" fmla="val -127931"/>
            </a:avLst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3100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3100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255714" y="1329557"/>
            <a:ext cx="1522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Gas:</a:t>
            </a:r>
          </a:p>
          <a:p>
            <a:r>
              <a:rPr lang="en-US" dirty="0" smtClean="0"/>
              <a:t>-CH</a:t>
            </a:r>
            <a:r>
              <a:rPr lang="en-US" baseline="-25000" dirty="0" smtClean="0"/>
              <a:t>4</a:t>
            </a:r>
            <a:endParaRPr lang="en-US" dirty="0" smtClean="0"/>
          </a:p>
          <a:p>
            <a:r>
              <a:rPr lang="en-US" dirty="0" smtClean="0"/>
              <a:t>-CO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4" name="Line Callout 1 13"/>
          <p:cNvSpPr/>
          <p:nvPr/>
        </p:nvSpPr>
        <p:spPr>
          <a:xfrm>
            <a:off x="6657398" y="3400445"/>
            <a:ext cx="1736281" cy="1867690"/>
          </a:xfrm>
          <a:prstGeom prst="borderCallout1">
            <a:avLst>
              <a:gd name="adj1" fmla="val 50038"/>
              <a:gd name="adj2" fmla="val -1476"/>
              <a:gd name="adj3" fmla="val 48696"/>
              <a:gd name="adj4" fmla="val -68619"/>
            </a:avLst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3100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31000"/>
                </a:schemeClr>
              </a:gs>
            </a:gsLst>
            <a:path path="circle">
              <a:fillToRect l="100000" t="100000" r="100000" b="100000"/>
            </a:path>
            <a:tileRect/>
          </a:gra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57398" y="3438934"/>
            <a:ext cx="152282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Effluent:</a:t>
            </a:r>
          </a:p>
          <a:p>
            <a:r>
              <a:rPr lang="en-US" dirty="0" smtClean="0"/>
              <a:t>-VFAs</a:t>
            </a:r>
          </a:p>
          <a:p>
            <a:r>
              <a:rPr lang="en-US" dirty="0" smtClean="0"/>
              <a:t>-Inorganic ions</a:t>
            </a:r>
          </a:p>
          <a:p>
            <a:r>
              <a:rPr lang="en-US" dirty="0" smtClean="0"/>
              <a:t>-Dissolved Cd and </a:t>
            </a:r>
            <a:r>
              <a:rPr lang="en-US" dirty="0" err="1" smtClean="0"/>
              <a:t>Te</a:t>
            </a:r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329986" y="6642556"/>
            <a:ext cx="2063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Diagram courtesy Adriana Ramos-Ruiz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1430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18202"/>
            <a:ext cx="8042276" cy="1336956"/>
          </a:xfrm>
        </p:spPr>
        <p:txBody>
          <a:bodyPr/>
          <a:lstStyle/>
          <a:p>
            <a:r>
              <a:rPr lang="en-US" sz="3400" dirty="0" smtClean="0"/>
              <a:t>Release of Cd and </a:t>
            </a:r>
            <a:r>
              <a:rPr lang="en-US" sz="3400" dirty="0" err="1" smtClean="0"/>
              <a:t>Te</a:t>
            </a:r>
            <a:r>
              <a:rPr lang="en-US" sz="3400" dirty="0" smtClean="0"/>
              <a:t> from Reactor 1 (</a:t>
            </a:r>
            <a:r>
              <a:rPr lang="en-US" sz="3400" b="1" dirty="0" smtClean="0"/>
              <a:t>pH 7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6444" y="5448111"/>
            <a:ext cx="650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Most of Cd and </a:t>
            </a:r>
            <a:r>
              <a:rPr lang="en-US" sz="2400" dirty="0" err="1" smtClean="0"/>
              <a:t>Te</a:t>
            </a:r>
            <a:r>
              <a:rPr lang="en-US" sz="2400" dirty="0" smtClean="0"/>
              <a:t> were retained at pH 6.7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397" y="1218754"/>
            <a:ext cx="6214446" cy="422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5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084" y="1294007"/>
            <a:ext cx="6113537" cy="4157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88605"/>
            <a:ext cx="8042276" cy="1336956"/>
          </a:xfrm>
        </p:spPr>
        <p:txBody>
          <a:bodyPr/>
          <a:lstStyle/>
          <a:p>
            <a:r>
              <a:rPr lang="en-US" sz="3400" dirty="0" smtClean="0"/>
              <a:t>Release of Cd and </a:t>
            </a:r>
            <a:r>
              <a:rPr lang="en-US" sz="3400" dirty="0" err="1" smtClean="0"/>
              <a:t>Te</a:t>
            </a:r>
            <a:r>
              <a:rPr lang="en-US" sz="3400" dirty="0" smtClean="0"/>
              <a:t> from Reactor 2 (</a:t>
            </a:r>
            <a:r>
              <a:rPr lang="en-US" sz="3400" b="1" dirty="0" smtClean="0"/>
              <a:t>pH 5</a:t>
            </a:r>
            <a:r>
              <a:rPr lang="en-US" sz="3400" dirty="0" smtClean="0"/>
              <a:t>)</a:t>
            </a:r>
            <a:endParaRPr lang="en-US" sz="3400" dirty="0"/>
          </a:p>
        </p:txBody>
      </p:sp>
      <p:sp>
        <p:nvSpPr>
          <p:cNvPr id="7" name="TextBox 6"/>
          <p:cNvSpPr txBox="1"/>
          <p:nvPr/>
        </p:nvSpPr>
        <p:spPr>
          <a:xfrm>
            <a:off x="866403" y="5552359"/>
            <a:ext cx="739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Significant release of Cd and </a:t>
            </a:r>
            <a:r>
              <a:rPr lang="en-US" sz="2400" dirty="0" err="1" smtClean="0"/>
              <a:t>Te</a:t>
            </a:r>
            <a:r>
              <a:rPr lang="en-US" sz="2400" dirty="0" smtClean="0"/>
              <a:t> over first 25 days</a:t>
            </a: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72763" y="4125727"/>
            <a:ext cx="6724852" cy="646331"/>
            <a:chOff x="2372763" y="3932763"/>
            <a:chExt cx="6724852" cy="646331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2372763" y="4134736"/>
              <a:ext cx="5021660" cy="1"/>
            </a:xfrm>
            <a:prstGeom prst="line">
              <a:avLst/>
            </a:prstGeom>
            <a:ln w="38100" cmpd="sng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522337" y="3932763"/>
              <a:ext cx="15752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5">
                      <a:lumMod val="50000"/>
                    </a:schemeClr>
                  </a:solidFill>
                </a:rPr>
                <a:t>MCL</a:t>
              </a:r>
              <a:r>
                <a:rPr lang="en-US" dirty="0" smtClean="0">
                  <a:solidFill>
                    <a:schemeClr val="accent5">
                      <a:lumMod val="50000"/>
                    </a:schemeClr>
                  </a:solidFill>
                </a:rPr>
                <a:t> =.005   mg/L Cd</a:t>
              </a:r>
              <a:endParaRPr lang="en-US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72763" y="3363784"/>
            <a:ext cx="6605959" cy="646331"/>
            <a:chOff x="2372763" y="3273398"/>
            <a:chExt cx="6605959" cy="646331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2372763" y="3681846"/>
              <a:ext cx="5021660" cy="9846"/>
            </a:xfrm>
            <a:prstGeom prst="line">
              <a:avLst/>
            </a:prstGeom>
            <a:ln w="38100" cmpd="sng">
              <a:solidFill>
                <a:srgbClr val="8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33331" y="3273398"/>
              <a:ext cx="1445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/>
                  </a:solidFill>
                </a:rPr>
                <a:t>TCLP</a:t>
              </a:r>
              <a:r>
                <a:rPr lang="en-US" dirty="0" smtClean="0">
                  <a:solidFill>
                    <a:schemeClr val="accent6"/>
                  </a:solidFill>
                </a:rPr>
                <a:t> = 1 mg/L Cd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2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Acidic landfill conditions can lead to unhealthy levels of cadmium release</a:t>
            </a:r>
          </a:p>
          <a:p>
            <a:pPr lvl="1"/>
            <a:r>
              <a:rPr lang="en-US" dirty="0" smtClean="0"/>
              <a:t>Most of release during first month</a:t>
            </a:r>
          </a:p>
          <a:p>
            <a:pPr lvl="1"/>
            <a:r>
              <a:rPr lang="en-US" dirty="0" smtClean="0"/>
              <a:t>Maximum Cd level in effluent = 3.2 mg/L</a:t>
            </a:r>
          </a:p>
          <a:p>
            <a:pPr lvl="2"/>
            <a:r>
              <a:rPr lang="en-US" dirty="0" smtClean="0"/>
              <a:t>Exceeds both TCLP and MCL levels</a:t>
            </a:r>
          </a:p>
          <a:p>
            <a:r>
              <a:rPr lang="en-US" dirty="0" smtClean="0"/>
              <a:t>Less risk under neutral conditions</a:t>
            </a:r>
          </a:p>
          <a:p>
            <a:r>
              <a:rPr lang="en-US" dirty="0" smtClean="0"/>
              <a:t>Regulations for disposal of </a:t>
            </a:r>
            <a:r>
              <a:rPr lang="en-US" dirty="0" err="1" smtClean="0"/>
              <a:t>CdTe</a:t>
            </a:r>
            <a:r>
              <a:rPr lang="en-US" dirty="0" smtClean="0"/>
              <a:t> solar cells are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8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10180</TotalTime>
  <Words>520</Words>
  <Application>Microsoft Macintosh PowerPoint</Application>
  <PresentationFormat>On-screen Show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Breeze</vt:lpstr>
      <vt:lpstr>Toxicity Potential of Thin-Film Solar Panels in Municipal Waste Landfills</vt:lpstr>
      <vt:lpstr>Background</vt:lpstr>
      <vt:lpstr>CdTe Thin-Film Photovoltaics</vt:lpstr>
      <vt:lpstr>Objectives</vt:lpstr>
      <vt:lpstr>Methods</vt:lpstr>
      <vt:lpstr>Reactor Set-Up</vt:lpstr>
      <vt:lpstr>Release of Cd and Te from Reactor 1 (pH 7)</vt:lpstr>
      <vt:lpstr>Release of Cd and Te from Reactor 2 (pH 5)</vt:lpstr>
      <vt:lpstr>Conclusions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Toxicity Potential of Thin-film Solar Panels in Municipal Waste Landfills</dc:title>
  <dc:creator>Jeannie Wilkening</dc:creator>
  <cp:lastModifiedBy>Jeannie Wilkening</cp:lastModifiedBy>
  <cp:revision>32</cp:revision>
  <dcterms:created xsi:type="dcterms:W3CDTF">2014-03-26T02:06:27Z</dcterms:created>
  <dcterms:modified xsi:type="dcterms:W3CDTF">2014-04-02T03:48:25Z</dcterms:modified>
</cp:coreProperties>
</file>